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27"/>
    <a:srgbClr val="076633"/>
    <a:srgbClr val="065447"/>
    <a:srgbClr val="006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6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5D29C091-9E2C-4B84-8C81-B7AE2715D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54"/>
            <a:ext cx="12192000" cy="6857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F42E82-F495-4D97-AC9C-24FF06BE35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92240" y="1921882"/>
            <a:ext cx="5369810" cy="1798865"/>
          </a:xfrm>
        </p:spPr>
        <p:txBody>
          <a:bodyPr anchor="b">
            <a:noAutofit/>
          </a:bodyPr>
          <a:lstStyle>
            <a:lvl1pPr algn="r">
              <a:defRPr sz="3600">
                <a:ln>
                  <a:solidFill>
                    <a:schemeClr val="bg1"/>
                  </a:solidFill>
                </a:ln>
                <a:solidFill>
                  <a:srgbClr val="065447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lvl="0"/>
            <a:r>
              <a:rPr lang="en-US"/>
              <a:t>Masukkan Judul Presentasi di dalam Kotak Ini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55BFD-543D-4626-B37D-AF1F0A97A7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92240" y="3893610"/>
            <a:ext cx="5369810" cy="556759"/>
          </a:xfrm>
        </p:spPr>
        <p:txBody>
          <a:bodyPr>
            <a:normAutofit/>
          </a:bodyPr>
          <a:lstStyle>
            <a:lvl1pPr marL="0" indent="0" algn="r">
              <a:buNone/>
              <a:defRPr sz="2000" b="0" i="0">
                <a:solidFill>
                  <a:srgbClr val="065447"/>
                </a:solidFill>
                <a:latin typeface="Aller" panose="02000503030000020004" pitchFamily="2" charset="0"/>
                <a:cs typeface="Aharoni" panose="02010803020104030203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Oleh : Masukkan Nama Pemateri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04BF0-032D-4066-A17D-CBE61783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57792" y="4615730"/>
            <a:ext cx="2204258" cy="365125"/>
          </a:xfrm>
        </p:spPr>
        <p:txBody>
          <a:bodyPr/>
          <a:lstStyle/>
          <a:p>
            <a:fld id="{1FA72A23-ED03-44AF-BE3D-B89637B83D18}" type="datetimeFigureOut">
              <a:rPr lang="en-US" smtClean="0"/>
              <a:t>9/27/2023</a:t>
            </a:fld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625D469-D0B7-4405-A709-8EA654A289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600" y="152052"/>
            <a:ext cx="1133538" cy="604406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58C4185-D54D-4842-A35D-7D7755FBC5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457" y="-410447"/>
            <a:ext cx="1721853" cy="1721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1246B1-2200-42DD-B62F-166E616918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8882" y="6430882"/>
            <a:ext cx="6713168" cy="2664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CCA16F-2436-4478-9E99-45575B93CC7E}"/>
              </a:ext>
            </a:extLst>
          </p:cNvPr>
          <p:cNvSpPr txBox="1"/>
          <p:nvPr userDrawn="1"/>
        </p:nvSpPr>
        <p:spPr>
          <a:xfrm>
            <a:off x="7579610" y="5878891"/>
            <a:ext cx="4282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rgbClr val="006837"/>
                </a:solidFill>
              </a:rPr>
              <a:t>T</a:t>
            </a:r>
            <a:r>
              <a:rPr lang="id-ID" sz="2000" b="1" i="1">
                <a:solidFill>
                  <a:srgbClr val="006837"/>
                </a:solidFill>
              </a:rPr>
              <a:t>ransformation Towards the Ultimate</a:t>
            </a:r>
            <a:endParaRPr lang="en-US" sz="2000" b="1" i="1">
              <a:solidFill>
                <a:srgbClr val="006837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A58AA1-D080-41C6-B5A1-F7F6EFD7B06A}"/>
              </a:ext>
            </a:extLst>
          </p:cNvPr>
          <p:cNvCxnSpPr/>
          <p:nvPr userDrawn="1"/>
        </p:nvCxnSpPr>
        <p:spPr>
          <a:xfrm flipH="1">
            <a:off x="7579610" y="6279001"/>
            <a:ext cx="4156364" cy="0"/>
          </a:xfrm>
          <a:prstGeom prst="line">
            <a:avLst/>
          </a:prstGeom>
          <a:ln w="12700">
            <a:solidFill>
              <a:srgbClr val="006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9FC4ECA-53B2-4FC8-A1DE-DB9760EC65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7447" y="173516"/>
            <a:ext cx="2052043" cy="5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4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A4CAA08-8973-4008-A278-0DC44E5934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2"/>
            <a:ext cx="12192000" cy="6857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B5D4F-EA61-4A94-9474-588FFC17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508"/>
            <a:ext cx="10515600" cy="782179"/>
          </a:xfrm>
        </p:spPr>
        <p:txBody>
          <a:bodyPr/>
          <a:lstStyle>
            <a:lvl1pPr algn="ctr">
              <a:defRPr b="1">
                <a:solidFill>
                  <a:srgbClr val="006837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11E4-AA44-4675-94F0-B805696A8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6837"/>
                </a:solidFill>
                <a:latin typeface="Arial Narrow" panose="020B0606020202030204" pitchFamily="34" charset="0"/>
              </a:defRPr>
            </a:lvl1pPr>
            <a:lvl2pPr>
              <a:defRPr>
                <a:solidFill>
                  <a:srgbClr val="006837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rgbClr val="006837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rgbClr val="006837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rgbClr val="006837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F59FC-7629-4AD9-A350-689A249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72A23-ED03-44AF-BE3D-B89637B83D1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CAEF-E1A5-459F-8693-1CBF2993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686" y="5960515"/>
            <a:ext cx="440363" cy="365125"/>
          </a:xfrm>
        </p:spPr>
        <p:txBody>
          <a:bodyPr/>
          <a:lstStyle/>
          <a:p>
            <a:fld id="{C351C188-A0ED-4E39-BA62-051A36635438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CC23962-B0A5-4912-B7AC-699589B729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600" y="152052"/>
            <a:ext cx="1133538" cy="604406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F9C86FB-A070-4293-8B0D-3D9BE3165C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457" y="-410447"/>
            <a:ext cx="1721853" cy="1721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F7B8E2-4E81-40E6-8877-4E5EC062E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8882" y="6430882"/>
            <a:ext cx="6713168" cy="266496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87CB593F-C5E3-4272-964C-EA11E2575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8" t="5389" r="793" b="-9557"/>
          <a:stretch/>
        </p:blipFill>
        <p:spPr>
          <a:xfrm>
            <a:off x="3581400" y="1299597"/>
            <a:ext cx="4857750" cy="495888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C0B9C94-2CF5-422A-93B3-AB222C12D794}"/>
              </a:ext>
            </a:extLst>
          </p:cNvPr>
          <p:cNvGrpSpPr/>
          <p:nvPr userDrawn="1"/>
        </p:nvGrpSpPr>
        <p:grpSpPr>
          <a:xfrm>
            <a:off x="0" y="6325640"/>
            <a:ext cx="4905375" cy="532360"/>
            <a:chOff x="0" y="6325640"/>
            <a:chExt cx="4905375" cy="532360"/>
          </a:xfrm>
        </p:grpSpPr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D9E5397B-04F9-43F5-8EF9-55826F51B21B}"/>
                </a:ext>
              </a:extLst>
            </p:cNvPr>
            <p:cNvSpPr/>
            <p:nvPr userDrawn="1"/>
          </p:nvSpPr>
          <p:spPr>
            <a:xfrm>
              <a:off x="4381500" y="6325640"/>
              <a:ext cx="523875" cy="532360"/>
            </a:xfrm>
            <a:prstGeom prst="rtTriangle">
              <a:avLst/>
            </a:prstGeom>
            <a:solidFill>
              <a:srgbClr val="006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406216-281F-4D1C-8082-1A70EB339177}"/>
                </a:ext>
              </a:extLst>
            </p:cNvPr>
            <p:cNvSpPr/>
            <p:nvPr userDrawn="1"/>
          </p:nvSpPr>
          <p:spPr>
            <a:xfrm>
              <a:off x="0" y="6325640"/>
              <a:ext cx="4381500" cy="532360"/>
            </a:xfrm>
            <a:prstGeom prst="rect">
              <a:avLst/>
            </a:prstGeom>
            <a:solidFill>
              <a:srgbClr val="006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4EBE3D3-DEFA-4C59-AF60-AFE3BF2E988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7447" y="173516"/>
            <a:ext cx="2052043" cy="5218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4C5A75-7A15-4619-B7DF-9DEDD625F0EB}"/>
              </a:ext>
            </a:extLst>
          </p:cNvPr>
          <p:cNvSpPr txBox="1"/>
          <p:nvPr userDrawn="1"/>
        </p:nvSpPr>
        <p:spPr>
          <a:xfrm>
            <a:off x="516323" y="6407154"/>
            <a:ext cx="3339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>
                <a:solidFill>
                  <a:schemeClr val="bg1"/>
                </a:solidFill>
              </a:rPr>
              <a:t>T</a:t>
            </a:r>
            <a:r>
              <a:rPr lang="id-ID" sz="1600" b="0" i="1">
                <a:solidFill>
                  <a:schemeClr val="bg1"/>
                </a:solidFill>
              </a:rPr>
              <a:t>ransformation Towards the Ultimate</a:t>
            </a:r>
            <a:endParaRPr lang="en-US" sz="1600" b="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7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3ECDD-98BA-48F4-A10D-DF1690B3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D6CE5-DE72-450B-BBB5-3EF04F72E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8137-384F-4455-9470-590FAFACA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72A23-ED03-44AF-BE3D-B89637B83D1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A38D8-B256-45B0-AD93-BB245F65B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87F59-3BF7-4769-8A73-7DB7C5C11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1C188-A0ED-4E39-BA62-051A366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3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ABFB-9581-4B78-AA5D-51AA08080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800"/>
              <a:t>Definisi Sistem</a:t>
            </a:r>
            <a:br>
              <a:rPr lang="id-ID" sz="4800"/>
            </a:br>
            <a:r>
              <a:rPr lang="id-ID" sz="4800"/>
              <a:t>Basis Data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9D58A-D68E-4650-8345-2AA1762C4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/>
              <a:t>Mohammad Fadly Syahputra, M.Sc.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0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Tujuan Basis Data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>
                <a:solidFill>
                  <a:srgbClr val="FFA127"/>
                </a:solidFill>
              </a:rPr>
              <a:t>Tujuan Basis Data 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/>
              <a:t>	•  Ketersediaan (Avaibility)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/>
              <a:t>	</a:t>
            </a:r>
            <a:r>
              <a:rPr lang="id-ID" sz="2000"/>
              <a:t>	</a:t>
            </a:r>
            <a:r>
              <a:rPr lang="en-US" sz="2000"/>
              <a:t>Pemilahan data yang sifatnya pasif dari database aktif.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id-ID" sz="2000"/>
              <a:t>	</a:t>
            </a:r>
            <a:r>
              <a:rPr lang="en-US" sz="2000"/>
              <a:t>•  Kelengkapan (Completeness)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/>
              <a:t>	</a:t>
            </a:r>
            <a:r>
              <a:rPr lang="id-ID" sz="2000"/>
              <a:t>	</a:t>
            </a:r>
            <a:r>
              <a:rPr lang="en-US" sz="2000"/>
              <a:t>Kompleksnya data menyebabkan perubahan struktur database.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id-ID" sz="2000"/>
              <a:t>	</a:t>
            </a:r>
            <a:r>
              <a:rPr lang="en-US" sz="2000"/>
              <a:t>•  Keamanan (Security)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/>
              <a:t>	</a:t>
            </a:r>
            <a:r>
              <a:rPr lang="id-ID" sz="2000"/>
              <a:t>	</a:t>
            </a:r>
            <a:r>
              <a:rPr lang="en-US" sz="2000"/>
              <a:t>Memberikan keamanan atas hak akses data.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id-ID" sz="2000"/>
              <a:t>	</a:t>
            </a:r>
            <a:r>
              <a:rPr lang="en-US" sz="2000"/>
              <a:t>•  Kebersamaan pemakaian (Sharability)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/>
              <a:t> 	</a:t>
            </a:r>
            <a:r>
              <a:rPr lang="id-ID" sz="2000"/>
              <a:t>	</a:t>
            </a:r>
            <a:r>
              <a:rPr lang="en-US" sz="2000"/>
              <a:t>Bersifat multiuser.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9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05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Komponen Basis Data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solidFill>
                  <a:srgbClr val="FFA127"/>
                </a:solidFill>
              </a:rPr>
              <a:t>Komponen Sistem Basis Data :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• </a:t>
            </a:r>
            <a:r>
              <a:rPr lang="en-US" altLang="en-US" i="1">
                <a:solidFill>
                  <a:srgbClr val="CC3300"/>
                </a:solidFill>
              </a:rPr>
              <a:t>Perangkat Keras (Hardware)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	Komputer, memori, storage (Harddisk), dll.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• </a:t>
            </a:r>
            <a:r>
              <a:rPr lang="en-US" altLang="en-US" i="1">
                <a:solidFill>
                  <a:srgbClr val="CC3300"/>
                </a:solidFill>
              </a:rPr>
              <a:t>Sistem Operasi (Operating System)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	Program yang menjalankan sistem komputer, mengendalikan resource</a:t>
            </a:r>
            <a:r>
              <a:rPr lang="id-ID" altLang="en-US"/>
              <a:t> </a:t>
            </a:r>
            <a:r>
              <a:rPr lang="en-US" altLang="en-US"/>
              <a:t>komputer dan melakukan berbagai operasi dasar sistem komputer.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• </a:t>
            </a:r>
            <a:r>
              <a:rPr lang="en-US" altLang="en-US" i="1">
                <a:solidFill>
                  <a:srgbClr val="CC3300"/>
                </a:solidFill>
              </a:rPr>
              <a:t>Basis Data (Database)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	Menyimpan berbagai obyek database (struktur tabel, indeks,dll)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73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Komponen Basis Data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solidFill>
                  <a:srgbClr val="FFA127"/>
                </a:solidFill>
              </a:rPr>
              <a:t>Komponen Sistem Basis Data :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i="1"/>
              <a:t>• </a:t>
            </a:r>
            <a:r>
              <a:rPr lang="en-US" altLang="en-US" sz="2400" i="1">
                <a:solidFill>
                  <a:srgbClr val="CC3300"/>
                </a:solidFill>
              </a:rPr>
              <a:t>DBMS (Database Management System)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/>
              <a:t>	Perangkat lunak yang memaintain data dalam jumlah besar.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i="1"/>
              <a:t>• </a:t>
            </a:r>
            <a:r>
              <a:rPr lang="en-US" altLang="en-US" sz="2400" i="1">
                <a:solidFill>
                  <a:srgbClr val="CC3300"/>
                </a:solidFill>
              </a:rPr>
              <a:t>Pemakai (User)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/>
              <a:t>	Para pemakai database.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/>
              <a:t>• </a:t>
            </a:r>
            <a:r>
              <a:rPr lang="en-US" altLang="en-US" sz="2400" i="1">
                <a:solidFill>
                  <a:srgbClr val="CC3300"/>
                </a:solidFill>
              </a:rPr>
              <a:t>Aplikasi (perangkat lunak) lain.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/>
              <a:t>	Program lain dalam DBMS.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49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Bahasa Basis Data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• </a:t>
            </a:r>
            <a:r>
              <a:rPr lang="en-US" altLang="en-US" b="1"/>
              <a:t>DBMS </a:t>
            </a:r>
            <a:r>
              <a:rPr lang="en-US" altLang="en-US"/>
              <a:t>merupakan perantaraantara user dengan database.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• Cara komunikasi diatur dalam suatu bahasa khusus yang telah ditetapkan oleh DBMS.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	Contoh : </a:t>
            </a:r>
            <a:r>
              <a:rPr lang="en-US" altLang="en-US" i="1"/>
              <a:t>SQL, dBase, QUEL, dsb.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• Bahasa database, dibagi dalam 2 bentuk 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/>
              <a:t>- Data Definition Language (</a:t>
            </a:r>
            <a:r>
              <a:rPr lang="en-US" altLang="en-US">
                <a:solidFill>
                  <a:srgbClr val="FFA127"/>
                </a:solidFill>
              </a:rPr>
              <a:t>DDL</a:t>
            </a:r>
            <a:r>
              <a:rPr lang="en-US" altLang="en-US"/>
              <a:t>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/>
              <a:t>- Data Manipulation Language (</a:t>
            </a:r>
            <a:r>
              <a:rPr lang="en-US" altLang="en-US">
                <a:solidFill>
                  <a:srgbClr val="FFA127"/>
                </a:solidFill>
              </a:rPr>
              <a:t>DML</a:t>
            </a:r>
            <a:r>
              <a:rPr lang="en-US" altLang="en-US"/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6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Bahasa Basis Data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/>
              <a:t> </a:t>
            </a:r>
            <a:r>
              <a:rPr lang="en-US" altLang="en-US" sz="2800" b="1">
                <a:solidFill>
                  <a:srgbClr val="FFA127"/>
                </a:solidFill>
              </a:rPr>
              <a:t>Data Definition Language (DDL)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/>
              <a:t>–</a:t>
            </a:r>
            <a:r>
              <a:rPr lang="id-ID" altLang="en-US" sz="2800"/>
              <a:t> </a:t>
            </a:r>
            <a:r>
              <a:rPr lang="en-US" altLang="en-US" sz="2800"/>
              <a:t>Digunakan dalam membuat tabel baru, indeks, mengubah tabel,  menentukanstruktur tabel, dsb.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/>
              <a:t>–</a:t>
            </a:r>
            <a:r>
              <a:rPr lang="id-ID" altLang="en-US" sz="2800"/>
              <a:t> </a:t>
            </a:r>
            <a:r>
              <a:rPr lang="en-US" altLang="en-US" sz="2800"/>
              <a:t>Hasil dari kompilasi perintah DDL berupa kumpulan tabel yang disimpan dalam file khusus: Kamus Data ( Data  Dictionary).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/>
              <a:t>–</a:t>
            </a:r>
            <a:r>
              <a:rPr lang="id-ID" altLang="en-US" sz="2800"/>
              <a:t> </a:t>
            </a:r>
            <a:r>
              <a:rPr lang="en-US" altLang="en-US" sz="2800"/>
              <a:t>Data Dictionary :merupakan metadata ( superdata ), yaitu data yang</a:t>
            </a:r>
            <a:r>
              <a:rPr lang="id-ID" altLang="en-US" sz="2800"/>
              <a:t> </a:t>
            </a:r>
            <a:r>
              <a:rPr lang="en-US" altLang="en-US" sz="2800"/>
              <a:t>mendeskripsikan data sesungguhnya. Data dictionary ini akan selalu diakses dalam suatu operasi database sebelum suatu file data yang sesungguhnya </a:t>
            </a:r>
            <a:r>
              <a:rPr lang="id-ID" altLang="en-US" sz="2800"/>
              <a:t> </a:t>
            </a:r>
            <a:r>
              <a:rPr lang="en-US" altLang="en-US" sz="2800"/>
              <a:t>diakses.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8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Bahasa Basis Data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53721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/>
              <a:t> </a:t>
            </a:r>
            <a:r>
              <a:rPr lang="en-US" altLang="en-US" sz="2800" b="1">
                <a:solidFill>
                  <a:srgbClr val="FFA127"/>
                </a:solidFill>
              </a:rPr>
              <a:t>Data </a:t>
            </a:r>
            <a:r>
              <a:rPr lang="id-ID" altLang="en-US" sz="2800" b="1">
                <a:solidFill>
                  <a:srgbClr val="FFA127"/>
                </a:solidFill>
              </a:rPr>
              <a:t>Manipulation</a:t>
            </a:r>
            <a:r>
              <a:rPr lang="en-US" altLang="en-US" sz="2800" b="1">
                <a:solidFill>
                  <a:srgbClr val="FFA127"/>
                </a:solidFill>
              </a:rPr>
              <a:t> Language (DDL)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800"/>
              <a:t>–</a:t>
            </a:r>
            <a:r>
              <a:rPr lang="id-ID" altLang="en-US" sz="2800"/>
              <a:t> </a:t>
            </a:r>
            <a:r>
              <a:rPr lang="en-US" altLang="en-US" sz="2400"/>
              <a:t>Memanipulasi data berarti :</a:t>
            </a:r>
          </a:p>
          <a:p>
            <a:pPr marL="933450" lvl="1" indent="-47625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100" i="1"/>
              <a:t>Retrieval </a:t>
            </a:r>
            <a:r>
              <a:rPr lang="en-US" altLang="en-US" sz="2100">
                <a:sym typeface="Wingdings" panose="05000000000000000000" pitchFamily="2" charset="2"/>
              </a:rPr>
              <a:t> mengambil informasi dari database</a:t>
            </a:r>
            <a:endParaRPr lang="en-US" altLang="en-US" sz="2100" i="1"/>
          </a:p>
          <a:p>
            <a:pPr marL="933450" lvl="1" indent="-47625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100" i="1"/>
              <a:t>Insertion </a:t>
            </a:r>
            <a:r>
              <a:rPr lang="en-US" altLang="en-US" sz="2100">
                <a:sym typeface="Wingdings" panose="05000000000000000000" pitchFamily="2" charset="2"/>
              </a:rPr>
              <a:t> menambahkan data baru ke database</a:t>
            </a:r>
            <a:endParaRPr lang="en-US" altLang="en-US" sz="2100"/>
          </a:p>
          <a:p>
            <a:pPr marL="933450" lvl="1" indent="-47625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100" i="1"/>
              <a:t>Deletion  </a:t>
            </a:r>
            <a:r>
              <a:rPr lang="en-US" altLang="en-US" sz="2100">
                <a:sym typeface="Wingdings" panose="05000000000000000000" pitchFamily="2" charset="2"/>
              </a:rPr>
              <a:t> menghapus data dari database</a:t>
            </a:r>
            <a:endParaRPr lang="en-US" altLang="en-US" sz="2100" i="1"/>
          </a:p>
          <a:p>
            <a:pPr marL="933450" lvl="1" indent="-47625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100" i="1"/>
              <a:t>Modification </a:t>
            </a:r>
            <a:r>
              <a:rPr lang="en-US" altLang="en-US" sz="2100">
                <a:sym typeface="Wingdings" panose="05000000000000000000" pitchFamily="2" charset="2"/>
              </a:rPr>
              <a:t> mengubah data dalam database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400"/>
              <a:t>– DML terdiri dari dua jenis :</a:t>
            </a:r>
          </a:p>
          <a:p>
            <a:pPr marL="933450" lvl="1" indent="-47625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100" u="sng"/>
              <a:t>Prosedural</a:t>
            </a:r>
            <a:r>
              <a:rPr lang="en-US" altLang="en-US" sz="2100"/>
              <a:t> yaitu DML meminta user untuk menentukan data “apa” yang dibutuhkan dan “bagaimana” mendapatkannya.</a:t>
            </a:r>
          </a:p>
          <a:p>
            <a:pPr marL="933450" lvl="1" indent="-47625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100" u="sng"/>
              <a:t>Non Prosedural </a:t>
            </a:r>
            <a:r>
              <a:rPr lang="en-US" altLang="en-US" sz="2100"/>
              <a:t>yaitu DML meminta user untuk menentukan data “apa” yang dibutuhkan tanpa menjelaskan cara mendapatkannya.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15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Database Manager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53721"/>
          </a:xfrm>
        </p:spPr>
        <p:txBody>
          <a:bodyPr>
            <a:normAutofit/>
          </a:bodyPr>
          <a:lstStyle/>
          <a:p>
            <a:pPr marL="533400" indent="-533400" eaLnBrk="1" hangingPunct="1">
              <a:buFont typeface="Wingdings" panose="05000000000000000000" pitchFamily="2" charset="2"/>
              <a:buChar char="v"/>
            </a:pPr>
            <a:r>
              <a:rPr lang="en-US" altLang="en-US"/>
              <a:t>Adalah modul yang menyediakan interface antara level rendah data yang tersimpan di database dengan program aplikasi dan query.</a:t>
            </a:r>
          </a:p>
          <a:p>
            <a:pPr marL="533400" indent="-533400" eaLnBrk="1" hangingPunct="1">
              <a:buFont typeface="Wingdings" panose="05000000000000000000" pitchFamily="2" charset="2"/>
              <a:buChar char="v"/>
            </a:pPr>
            <a:r>
              <a:rPr lang="en-US" altLang="en-US"/>
              <a:t>Tugas </a:t>
            </a:r>
            <a:r>
              <a:rPr lang="en-US" altLang="en-US" i="1"/>
              <a:t>database manager </a:t>
            </a:r>
            <a:r>
              <a:rPr lang="en-US" altLang="en-US"/>
              <a:t>adalah:</a:t>
            </a:r>
          </a:p>
          <a:p>
            <a:pPr marL="933450" lvl="1" indent="-476250" eaLnBrk="1" hangingPunct="1">
              <a:buFont typeface="Wingdings" panose="05000000000000000000" pitchFamily="2" charset="2"/>
              <a:buAutoNum type="arabicPeriod"/>
            </a:pPr>
            <a:r>
              <a:rPr lang="en-US" altLang="en-US"/>
              <a:t>Berinteraksi dengan </a:t>
            </a:r>
            <a:r>
              <a:rPr lang="en-US" altLang="en-US" i="1"/>
              <a:t>file manager</a:t>
            </a:r>
          </a:p>
          <a:p>
            <a:pPr marL="933450" lvl="1" indent="-476250" eaLnBrk="1" hangingPunct="1">
              <a:buFont typeface="Wingdings" panose="05000000000000000000" pitchFamily="2" charset="2"/>
              <a:buAutoNum type="arabicPeriod"/>
            </a:pPr>
            <a:r>
              <a:rPr lang="en-US" altLang="en-US"/>
              <a:t>Menjaga integritas dan keamanan data </a:t>
            </a:r>
          </a:p>
          <a:p>
            <a:pPr marL="933450" lvl="1" indent="-476250" eaLnBrk="1" hangingPunct="1">
              <a:buFont typeface="Wingdings" panose="05000000000000000000" pitchFamily="2" charset="2"/>
              <a:buAutoNum type="arabicPeriod"/>
            </a:pPr>
            <a:r>
              <a:rPr lang="en-US" altLang="en-US" i="1"/>
              <a:t>Backup</a:t>
            </a:r>
            <a:r>
              <a:rPr lang="en-US" altLang="en-US"/>
              <a:t> dan </a:t>
            </a:r>
            <a:r>
              <a:rPr lang="en-US" altLang="en-US" i="1"/>
              <a:t>recovery</a:t>
            </a:r>
            <a:r>
              <a:rPr lang="en-US" altLang="en-US"/>
              <a:t>. </a:t>
            </a:r>
          </a:p>
          <a:p>
            <a:pPr marL="933450" lvl="1" indent="-476250" eaLnBrk="1" hangingPunct="1">
              <a:buFont typeface="Wingdings" panose="05000000000000000000" pitchFamily="2" charset="2"/>
              <a:buAutoNum type="arabicPeriod"/>
            </a:pPr>
            <a:r>
              <a:rPr lang="en-US" altLang="en-US"/>
              <a:t>Mengendalikan konsistensi dan konkurensi data.</a:t>
            </a:r>
            <a:endParaRPr lang="en-US" altLang="en-US" sz="21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300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Database Administrator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53721"/>
          </a:xfrm>
        </p:spPr>
        <p:txBody>
          <a:bodyPr>
            <a:normAutofit/>
          </a:bodyPr>
          <a:lstStyle/>
          <a:p>
            <a:pPr marL="533400" indent="-533400" eaLnBrk="1" hangingPunct="1">
              <a:buFont typeface="Wingdings" panose="05000000000000000000" pitchFamily="2" charset="2"/>
              <a:buChar char="v"/>
            </a:pPr>
            <a:r>
              <a:rPr lang="en-US" altLang="en-US"/>
              <a:t>Adalah </a:t>
            </a:r>
            <a:r>
              <a:rPr lang="id-ID" altLang="en-US"/>
              <a:t>modul</a:t>
            </a:r>
            <a:r>
              <a:rPr lang="en-US" altLang="en-US"/>
              <a:t> yang bertugas mengendalikan data dan program untuk mengaksesnya.</a:t>
            </a:r>
          </a:p>
          <a:p>
            <a:pPr marL="533400" indent="-533400" eaLnBrk="1" hangingPunct="1">
              <a:buFont typeface="Wingdings" panose="05000000000000000000" pitchFamily="2" charset="2"/>
              <a:buChar char="v"/>
            </a:pPr>
            <a:r>
              <a:rPr lang="en-US" altLang="en-US"/>
              <a:t>Tugas DBA :</a:t>
            </a:r>
          </a:p>
          <a:p>
            <a:pPr marL="933450" lvl="1" indent="-476250" eaLnBrk="1" hangingPunct="1">
              <a:buFont typeface="Wingdings" panose="05000000000000000000" pitchFamily="2" charset="2"/>
              <a:buAutoNum type="arabicPeriod"/>
            </a:pPr>
            <a:r>
              <a:rPr lang="en-US" altLang="en-US"/>
              <a:t>Mendefinisikan skema database</a:t>
            </a:r>
          </a:p>
          <a:p>
            <a:pPr marL="933450" lvl="1" indent="-476250" eaLnBrk="1" hangingPunct="1">
              <a:buFont typeface="Wingdings" panose="05000000000000000000" pitchFamily="2" charset="2"/>
              <a:buAutoNum type="arabicPeriod"/>
            </a:pPr>
            <a:r>
              <a:rPr lang="en-US" altLang="en-US"/>
              <a:t>Mendefinisikan metode untuk mengakses data dan struktur penyimpanannya.</a:t>
            </a:r>
          </a:p>
          <a:p>
            <a:pPr marL="933450" lvl="1" indent="-476250" eaLnBrk="1" hangingPunct="1">
              <a:buFont typeface="Wingdings" panose="05000000000000000000" pitchFamily="2" charset="2"/>
              <a:buAutoNum type="arabicPeriod"/>
            </a:pPr>
            <a:r>
              <a:rPr lang="en-US" altLang="en-US"/>
              <a:t>Modifikasi fisik penyimpanan dan skema data</a:t>
            </a:r>
          </a:p>
          <a:p>
            <a:pPr marL="933450" lvl="1" indent="-476250" eaLnBrk="1" hangingPunct="1">
              <a:buFont typeface="Wingdings" panose="05000000000000000000" pitchFamily="2" charset="2"/>
              <a:buAutoNum type="arabicPeriod"/>
            </a:pPr>
            <a:r>
              <a:rPr lang="en-US" altLang="en-US"/>
              <a:t>Memberikan otorisasi hak akses data (</a:t>
            </a:r>
            <a:r>
              <a:rPr lang="en-US" altLang="en-US" i="1"/>
              <a:t>granting</a:t>
            </a:r>
            <a:r>
              <a:rPr lang="en-US" altLang="en-US"/>
              <a:t>) </a:t>
            </a:r>
          </a:p>
          <a:p>
            <a:pPr marL="933450" lvl="1" indent="-476250" eaLnBrk="1" hangingPunct="1">
              <a:buFont typeface="Wingdings" panose="05000000000000000000" pitchFamily="2" charset="2"/>
              <a:buAutoNum type="arabicPeriod"/>
            </a:pPr>
            <a:r>
              <a:rPr lang="en-US" altLang="en-US"/>
              <a:t>Menentukan integritas </a:t>
            </a:r>
            <a:r>
              <a:rPr lang="en-US" altLang="en-US" i="1"/>
              <a:t>constraints.</a:t>
            </a:r>
            <a:endParaRPr lang="en-US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528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Database User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53721"/>
          </a:xfrm>
        </p:spPr>
        <p:txBody>
          <a:bodyPr>
            <a:normAutofit/>
          </a:bodyPr>
          <a:lstStyle/>
          <a:p>
            <a:pPr marL="533400" indent="-533400" eaLnBrk="1" hangingPunct="1">
              <a:buFont typeface="Wingdings" panose="05000000000000000000" pitchFamily="2" charset="2"/>
              <a:buChar char="v"/>
            </a:pPr>
            <a:r>
              <a:rPr lang="en-US" altLang="en-US" b="1" u="sng"/>
              <a:t>Programmer aplikasi</a:t>
            </a:r>
            <a:r>
              <a:rPr lang="en-US" altLang="en-US" u="sng"/>
              <a:t> </a:t>
            </a:r>
            <a:r>
              <a:rPr lang="en-US" altLang="en-US"/>
              <a:t>adalah Pemakai yang berinteraksi dengan basis data melalui Data Manipulation Language (DML), yang disertakan (embedded) dalam program yang ditulis pada bahasa pemrograman induk (seperti C, pascal, cobol, dll)</a:t>
            </a:r>
          </a:p>
          <a:p>
            <a:pPr marL="533400" indent="-533400" eaLnBrk="1" hangingPunct="1">
              <a:buFont typeface="Wingdings" panose="05000000000000000000" pitchFamily="2" charset="2"/>
              <a:buChar char="v"/>
            </a:pPr>
            <a:r>
              <a:rPr lang="en-US" altLang="en-US" b="1" u="sng"/>
              <a:t>Pemakai/User Mahir (Casual User) </a:t>
            </a:r>
            <a:r>
              <a:rPr lang="en-US" altLang="en-US"/>
              <a:t>adalah Pemakai yang berinteraksi dengan sistem tanpa menulis modul program. Mereka menyatakan query (untuk akses data) dengan bahasa query yang telah disediakan oleh suatu DBMS.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3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Database User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53721"/>
          </a:xfrm>
        </p:spPr>
        <p:txBody>
          <a:bodyPr>
            <a:normAutofit/>
          </a:bodyPr>
          <a:lstStyle/>
          <a:p>
            <a:pPr marL="533400" indent="-533400" eaLnBrk="1" hangingPunct="1">
              <a:buFont typeface="Wingdings" panose="05000000000000000000" pitchFamily="2" charset="2"/>
              <a:buChar char="v"/>
            </a:pPr>
            <a:r>
              <a:rPr lang="en-US" altLang="en-US" b="1" u="sng"/>
              <a:t>Pemakai/User Umum (End User / Naïve User)</a:t>
            </a:r>
            <a:r>
              <a:rPr lang="en-US" altLang="en-US"/>
              <a:t> adalah Pemakai yang berinteraksi dengan sistem basis data melalui pemanggilan satu program aplikasi permanen (executable program) yang telah ditulis (disediakan) sebelumnya.</a:t>
            </a:r>
          </a:p>
          <a:p>
            <a:pPr marL="533400" indent="-533400" eaLnBrk="1" hangingPunct="1">
              <a:buFont typeface="Wingdings" panose="05000000000000000000" pitchFamily="2" charset="2"/>
              <a:buChar char="v"/>
            </a:pPr>
            <a:r>
              <a:rPr lang="en-US" altLang="en-US" b="1" u="sng"/>
              <a:t>Pemakai Khusus (Specialized/Sophisticated User) </a:t>
            </a:r>
            <a:r>
              <a:rPr lang="en-US" altLang="en-US"/>
              <a:t>adalah Pemakai yang menulis aplikasi basis data non konvensional, tetapi untuk keperluan-keperluan khusus seperti aplikasi AI, Sistem Pakar, Pengolahan Citra, dll, yang bisa saja mengakses basis data dengan atau tanpa DBMS yang bersangkutan.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558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Pendahuluan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800" b="1">
                <a:solidFill>
                  <a:srgbClr val="076633"/>
                </a:solidFill>
              </a:rPr>
              <a:t>Database</a:t>
            </a:r>
            <a:r>
              <a:rPr lang="en-US" altLang="en-US" sz="2800">
                <a:solidFill>
                  <a:srgbClr val="076633"/>
                </a:solidFill>
              </a:rPr>
              <a:t> dan  </a:t>
            </a:r>
            <a:r>
              <a:rPr lang="en-US" altLang="en-US" sz="2800" b="1">
                <a:solidFill>
                  <a:srgbClr val="076633"/>
                </a:solidFill>
              </a:rPr>
              <a:t>Sistem Database </a:t>
            </a:r>
            <a:r>
              <a:rPr lang="en-US" altLang="en-US" sz="2800"/>
              <a:t>menjadi  komponen utama dalam kehidupan masyarakat modern saat ini.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800"/>
              <a:t>Berbagai aktivitas manusia secara tidak langsung berhubungan dengan database ( </a:t>
            </a:r>
            <a:r>
              <a:rPr lang="en-US" altLang="en-US" sz="2800" i="1"/>
              <a:t>ex. Bank, reservasi, perpustakaan, supermarket, dll</a:t>
            </a:r>
            <a:r>
              <a:rPr lang="en-US" altLang="en-US" sz="280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800"/>
              <a:t>Contoh interaksi diatas yang disebut sebagai </a:t>
            </a:r>
            <a:r>
              <a:rPr lang="en-US" altLang="en-US" sz="2800">
                <a:solidFill>
                  <a:srgbClr val="FFA127"/>
                </a:solidFill>
              </a:rPr>
              <a:t>aplikasi database tradisional </a:t>
            </a:r>
            <a:r>
              <a:rPr lang="en-US" altLang="en-US" sz="2800"/>
              <a:t>, dimana hampir semua informasi yang disimpan dan diakses berupa data </a:t>
            </a:r>
            <a:r>
              <a:rPr lang="en-US" altLang="en-US" sz="2800">
                <a:solidFill>
                  <a:srgbClr val="FFA127"/>
                </a:solidFill>
              </a:rPr>
              <a:t>teks </a:t>
            </a:r>
            <a:r>
              <a:rPr lang="en-US" altLang="en-US" sz="2800"/>
              <a:t>maupun </a:t>
            </a:r>
            <a:r>
              <a:rPr lang="en-US" altLang="en-US" sz="2800">
                <a:solidFill>
                  <a:srgbClr val="FFA127"/>
                </a:solidFill>
              </a:rPr>
              <a:t>numerik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8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Pendahuluan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/>
              <a:t>Saat ini, </a:t>
            </a:r>
            <a:r>
              <a:rPr lang="en-US" altLang="en-US" sz="2800" u="sng"/>
              <a:t>database</a:t>
            </a:r>
            <a:r>
              <a:rPr lang="id-ID" altLang="en-US" sz="2800" u="sng"/>
              <a:t> </a:t>
            </a:r>
            <a:r>
              <a:rPr lang="en-US" altLang="en-US" sz="2800" u="sng"/>
              <a:t>multimedia </a:t>
            </a:r>
            <a:r>
              <a:rPr lang="en-US" altLang="en-US" sz="2800"/>
              <a:t>dapat menyimpan  data gambar, video dan suara.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/>
              <a:t>•	GIS (Geographic Information System), untuk  menyimpan dan  </a:t>
            </a:r>
            <a:r>
              <a:rPr lang="id-ID" altLang="en-US" sz="2800"/>
              <a:t>m</a:t>
            </a:r>
            <a:r>
              <a:rPr lang="en-US" altLang="en-US" sz="2800"/>
              <a:t>enganalisa data peta, data  cuaca serta gambar satelit.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/>
              <a:t>•	Data warehouse dan  OLAP (On-Line Analytical  Processing), adalah sistem yang digunakan pada beberapa perusahaan untuk mengekstra</a:t>
            </a:r>
            <a:r>
              <a:rPr lang="id-ID" altLang="en-US" sz="2800"/>
              <a:t>k</a:t>
            </a:r>
            <a:r>
              <a:rPr lang="en-US" altLang="en-US" sz="2800"/>
              <a:t> dan menganalisa informasi yang  berguna, dari database yang besar untuk  kepentingan pengambilan  keputusan ( decision making)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3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 dirty="0"/>
              <a:t>Definisi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 fontScale="92500" lnSpcReduction="20000"/>
          </a:bodyPr>
          <a:lstStyle/>
          <a:p>
            <a:pPr marL="1343025" indent="-523875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 b="1" dirty="0" err="1">
                <a:solidFill>
                  <a:srgbClr val="FFA127"/>
                </a:solidFill>
              </a:rPr>
              <a:t>Istilah</a:t>
            </a:r>
            <a:r>
              <a:rPr lang="en-US" sz="2800" b="1" dirty="0">
                <a:solidFill>
                  <a:srgbClr val="FFA127"/>
                </a:solidFill>
              </a:rPr>
              <a:t> Basis Data :</a:t>
            </a:r>
          </a:p>
          <a:p>
            <a:pPr marL="1343025" indent="-523875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 dirty="0"/>
              <a:t>	• </a:t>
            </a:r>
            <a:r>
              <a:rPr lang="en-US" sz="2800" dirty="0" err="1"/>
              <a:t>Lemari</a:t>
            </a:r>
            <a:r>
              <a:rPr lang="en-US" sz="2800" dirty="0"/>
              <a:t> </a:t>
            </a:r>
            <a:r>
              <a:rPr lang="en-US" sz="2800" dirty="0" err="1"/>
              <a:t>arsip</a:t>
            </a:r>
            <a:endParaRPr lang="en-US" sz="2800" dirty="0"/>
          </a:p>
          <a:p>
            <a:pPr marL="1343025" indent="-523875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 dirty="0"/>
              <a:t>	• </a:t>
            </a:r>
            <a:r>
              <a:rPr lang="en-US" sz="2800" dirty="0" err="1"/>
              <a:t>Penyimpanan</a:t>
            </a:r>
            <a:r>
              <a:rPr lang="en-US" sz="2800" dirty="0"/>
              <a:t> data</a:t>
            </a:r>
          </a:p>
          <a:p>
            <a:pPr marL="1343025" indent="-523875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 b="1" dirty="0">
                <a:solidFill>
                  <a:srgbClr val="FFA127"/>
                </a:solidFill>
              </a:rPr>
              <a:t>Basis Data :</a:t>
            </a:r>
          </a:p>
          <a:p>
            <a:pPr marL="1343025" indent="-523875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 dirty="0"/>
              <a:t>	• Basis : </a:t>
            </a:r>
            <a:r>
              <a:rPr lang="en-US" sz="2800" dirty="0" err="1"/>
              <a:t>markas</a:t>
            </a:r>
            <a:r>
              <a:rPr lang="en-US" sz="2800" dirty="0"/>
              <a:t>/</a:t>
            </a:r>
            <a:r>
              <a:rPr lang="en-US" sz="2800" dirty="0" err="1"/>
              <a:t>gudang</a:t>
            </a:r>
            <a:r>
              <a:rPr lang="en-US" sz="2800" dirty="0"/>
              <a:t>, </a:t>
            </a:r>
            <a:r>
              <a:rPr lang="en-US" sz="2800" dirty="0" err="1"/>
              <a:t>tempat</a:t>
            </a:r>
            <a:r>
              <a:rPr lang="en-US" sz="2800" dirty="0"/>
              <a:t> </a:t>
            </a:r>
            <a:r>
              <a:rPr lang="en-US" sz="2800" dirty="0" err="1"/>
              <a:t>bersarang</a:t>
            </a:r>
            <a:r>
              <a:rPr lang="en-US" sz="2800" dirty="0"/>
              <a:t> /</a:t>
            </a:r>
            <a:r>
              <a:rPr lang="en-US" sz="2800" dirty="0" err="1"/>
              <a:t>berkumpul</a:t>
            </a:r>
            <a:endParaRPr lang="en-US" sz="2800" dirty="0"/>
          </a:p>
          <a:p>
            <a:pPr marL="1343025" indent="-523875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 dirty="0"/>
              <a:t>	• Data : </a:t>
            </a:r>
            <a:r>
              <a:rPr lang="en-US" sz="2800" dirty="0" err="1"/>
              <a:t>representasi</a:t>
            </a:r>
            <a:r>
              <a:rPr lang="en-US" sz="2800" dirty="0"/>
              <a:t> </a:t>
            </a:r>
            <a:r>
              <a:rPr lang="en-US" sz="2800" dirty="0" err="1"/>
              <a:t>fakta</a:t>
            </a:r>
            <a:r>
              <a:rPr lang="en-US" sz="2800" dirty="0"/>
              <a:t> dunia </a:t>
            </a:r>
            <a:r>
              <a:rPr lang="en-US" sz="2800" dirty="0" err="1"/>
              <a:t>nyata</a:t>
            </a:r>
            <a:r>
              <a:rPr lang="en-US" sz="2800" dirty="0"/>
              <a:t> yang </a:t>
            </a:r>
            <a:r>
              <a:rPr lang="en-US" sz="2800" dirty="0" err="1"/>
              <a:t>mewakili</a:t>
            </a:r>
            <a:r>
              <a:rPr lang="en-US" sz="2800" dirty="0"/>
              <a:t> 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obyek</a:t>
            </a:r>
            <a:r>
              <a:rPr lang="en-US" sz="2800" dirty="0"/>
              <a:t> (</a:t>
            </a:r>
            <a:r>
              <a:rPr lang="en-US" sz="2800" dirty="0" err="1"/>
              <a:t>spt</a:t>
            </a:r>
            <a:r>
              <a:rPr lang="en-US" sz="2800" dirty="0"/>
              <a:t>, </a:t>
            </a:r>
            <a:r>
              <a:rPr lang="en-US" sz="2800" dirty="0" err="1"/>
              <a:t>manusia</a:t>
            </a:r>
            <a:r>
              <a:rPr lang="en-US" sz="2800" dirty="0"/>
              <a:t>: </a:t>
            </a:r>
            <a:r>
              <a:rPr lang="en-US" sz="2800" dirty="0" err="1"/>
              <a:t>dosen</a:t>
            </a:r>
            <a:r>
              <a:rPr lang="en-US" sz="2800" dirty="0"/>
              <a:t>, </a:t>
            </a:r>
            <a:r>
              <a:rPr lang="en-US" sz="2800" dirty="0" err="1"/>
              <a:t>mhs</a:t>
            </a:r>
            <a:r>
              <a:rPr lang="en-US" sz="2800" dirty="0"/>
              <a:t>, </a:t>
            </a:r>
            <a:r>
              <a:rPr lang="en-US" sz="2800" dirty="0" err="1"/>
              <a:t>pelanggan,dll</a:t>
            </a:r>
            <a:r>
              <a:rPr lang="en-US" sz="2800" dirty="0"/>
              <a:t>; </a:t>
            </a:r>
            <a:r>
              <a:rPr lang="en-US" sz="2800" dirty="0" err="1"/>
              <a:t>barang</a:t>
            </a:r>
            <a:r>
              <a:rPr lang="en-US" sz="2800" dirty="0"/>
              <a:t>: </a:t>
            </a:r>
            <a:r>
              <a:rPr lang="en-US" sz="2800" dirty="0" err="1"/>
              <a:t>buku</a:t>
            </a:r>
            <a:r>
              <a:rPr lang="en-US" sz="2800" dirty="0"/>
              <a:t>, </a:t>
            </a:r>
            <a:r>
              <a:rPr lang="en-US" sz="2800" dirty="0" err="1"/>
              <a:t>meja</a:t>
            </a:r>
            <a:r>
              <a:rPr lang="en-US" sz="2800" dirty="0"/>
              <a:t>; </a:t>
            </a:r>
            <a:r>
              <a:rPr lang="en-US" sz="2800" dirty="0" err="1"/>
              <a:t>peristiwa</a:t>
            </a:r>
            <a:r>
              <a:rPr lang="en-US" sz="2800" dirty="0"/>
              <a:t>, </a:t>
            </a:r>
            <a:r>
              <a:rPr lang="en-US" sz="2800" dirty="0" err="1"/>
              <a:t>konsep</a:t>
            </a:r>
            <a:r>
              <a:rPr lang="en-US" sz="2800" dirty="0"/>
              <a:t>, </a:t>
            </a:r>
            <a:r>
              <a:rPr lang="en-US" sz="2800" dirty="0" err="1"/>
              <a:t>dsb</a:t>
            </a:r>
            <a:r>
              <a:rPr lang="en-US" sz="2800" dirty="0"/>
              <a:t>.), yang </a:t>
            </a:r>
            <a:r>
              <a:rPr lang="en-US" sz="2800" dirty="0" err="1"/>
              <a:t>direkam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bentuk</a:t>
            </a:r>
            <a:r>
              <a:rPr lang="en-US" sz="2800" dirty="0"/>
              <a:t> </a:t>
            </a:r>
            <a:r>
              <a:rPr lang="en-US" sz="2800" dirty="0" err="1"/>
              <a:t>angka</a:t>
            </a:r>
            <a:r>
              <a:rPr lang="en-US" sz="2800" dirty="0"/>
              <a:t>, </a:t>
            </a:r>
            <a:r>
              <a:rPr lang="en-US" sz="2800" dirty="0" err="1"/>
              <a:t>huruf</a:t>
            </a:r>
            <a:r>
              <a:rPr lang="en-US" sz="2800" dirty="0"/>
              <a:t>, </a:t>
            </a:r>
            <a:r>
              <a:rPr lang="en-US" sz="2800" dirty="0" err="1"/>
              <a:t>teks</a:t>
            </a:r>
            <a:r>
              <a:rPr lang="en-US" sz="2800" dirty="0"/>
              <a:t>, </a:t>
            </a:r>
            <a:r>
              <a:rPr lang="en-US" sz="2800" dirty="0" err="1"/>
              <a:t>gambar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suara</a:t>
            </a:r>
            <a:r>
              <a:rPr lang="en-US" sz="2800" dirty="0"/>
              <a:t>.</a:t>
            </a:r>
          </a:p>
          <a:p>
            <a:pPr marL="1343025" indent="-523875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 b="1" dirty="0">
                <a:solidFill>
                  <a:srgbClr val="FFA127"/>
                </a:solidFill>
              </a:rPr>
              <a:t>Basis Data :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sekumpulan</a:t>
            </a:r>
            <a:r>
              <a:rPr lang="en-US" sz="2800" dirty="0"/>
              <a:t> data yang </a:t>
            </a:r>
            <a:r>
              <a:rPr lang="en-US" sz="2800" dirty="0" err="1"/>
              <a:t>saling</a:t>
            </a:r>
            <a:r>
              <a:rPr lang="en-US" sz="2800" dirty="0"/>
              <a:t> </a:t>
            </a:r>
            <a:r>
              <a:rPr lang="en-US" sz="2800" dirty="0" err="1"/>
              <a:t>ber-relasi</a:t>
            </a:r>
            <a:r>
              <a:rPr lang="en-US" sz="2800" dirty="0"/>
              <a:t> </a:t>
            </a:r>
            <a:r>
              <a:rPr lang="en-US" sz="2800" dirty="0" err="1"/>
              <a:t>menurut</a:t>
            </a:r>
            <a:r>
              <a:rPr lang="en-US" sz="2800" dirty="0"/>
              <a:t> </a:t>
            </a:r>
            <a:r>
              <a:rPr lang="en-US" sz="2800" dirty="0" err="1"/>
              <a:t>aturan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tatanan</a:t>
            </a:r>
            <a:r>
              <a:rPr lang="en-US" sz="2800" dirty="0"/>
              <a:t> </a:t>
            </a:r>
            <a:r>
              <a:rPr lang="en-US" sz="2800" dirty="0" err="1"/>
              <a:t>tertentu</a:t>
            </a:r>
            <a:endParaRPr lang="en-US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2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Definisi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/>
          </a:bodyPr>
          <a:lstStyle/>
          <a:p>
            <a:pPr marL="457200" indent="-457200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 b="1">
                <a:solidFill>
                  <a:srgbClr val="FFA127"/>
                </a:solidFill>
              </a:rPr>
              <a:t>Basis Data:</a:t>
            </a:r>
          </a:p>
          <a:p>
            <a:pPr marL="457200" indent="-457200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/>
              <a:t>	• Himpunan kelompok data (arsip) yang saling</a:t>
            </a:r>
            <a:r>
              <a:rPr lang="id-ID" sz="2800"/>
              <a:t> </a:t>
            </a:r>
            <a:r>
              <a:rPr lang="en-US" sz="2800"/>
              <a:t>berhubungan , yang</a:t>
            </a:r>
            <a:r>
              <a:rPr lang="id-ID" sz="2800"/>
              <a:t> </a:t>
            </a:r>
            <a:r>
              <a:rPr lang="en-US" sz="2800"/>
              <a:t>diorganis</a:t>
            </a:r>
            <a:r>
              <a:rPr lang="id-ID" sz="2800"/>
              <a:t>ir </a:t>
            </a:r>
            <a:r>
              <a:rPr lang="en-US" sz="2800"/>
              <a:t>sedemikian rupa, sehingga kelak dapat</a:t>
            </a:r>
            <a:r>
              <a:rPr lang="id-ID" sz="2800"/>
              <a:t> </a:t>
            </a:r>
            <a:r>
              <a:rPr lang="en-US" sz="2800"/>
              <a:t>dimanfaatkan kembali dengan cepat.</a:t>
            </a:r>
          </a:p>
          <a:p>
            <a:pPr marL="457200" indent="-457200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/>
              <a:t>	• Kumpulan data yang saling berhubungan</a:t>
            </a:r>
            <a:r>
              <a:rPr lang="id-ID" sz="2800"/>
              <a:t> </a:t>
            </a:r>
            <a:r>
              <a:rPr lang="en-US" sz="2800"/>
              <a:t>yang  disimpan secara bersama tanpa</a:t>
            </a:r>
            <a:r>
              <a:rPr lang="id-ID"/>
              <a:t> </a:t>
            </a:r>
            <a:r>
              <a:rPr lang="en-US" sz="2800"/>
              <a:t>adanya pengulangan (redudansi) data.</a:t>
            </a:r>
          </a:p>
          <a:p>
            <a:pPr marL="457200" indent="-457200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/>
              <a:t>	• Kumpulan file/tabel/arsip yang  saling</a:t>
            </a:r>
            <a:r>
              <a:rPr lang="id-ID" sz="2800"/>
              <a:t> </a:t>
            </a:r>
            <a:r>
              <a:rPr lang="en-US" sz="2800"/>
              <a:t>berhubungan yang disimpan dalam media</a:t>
            </a:r>
            <a:r>
              <a:rPr lang="id-ID"/>
              <a:t> </a:t>
            </a:r>
            <a:r>
              <a:rPr lang="en-US" sz="2800"/>
              <a:t>penyimpanan elektronik.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36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Sistem Basis Data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76591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b="1">
                <a:solidFill>
                  <a:srgbClr val="FFA127"/>
                </a:solidFill>
              </a:rPr>
              <a:t>Sistem Basis Data 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/>
              <a:t>   Sistem yang terdiri atas sekumpulan tabel data yang  saling berhubungan dan sekumpulan program ( DBMS : Database Management System) yang memungkinkan berbagai user dan/atau program lain dapat mengakses dan memanipulasi tabel-tabel tersebut.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2F41B1-C5F5-47D7-AE79-14573A29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642" y="3723438"/>
            <a:ext cx="4330103" cy="225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20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Sistem Basis Data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 fontScale="92500" lnSpcReduction="10000"/>
          </a:bodyPr>
          <a:lstStyle/>
          <a:p>
            <a:pPr marL="542925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800"/>
          </a:p>
          <a:p>
            <a:pPr marL="542925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/>
              <a:t>• </a:t>
            </a:r>
            <a:r>
              <a:rPr lang="en-US" sz="2800" b="1">
                <a:solidFill>
                  <a:srgbClr val="FFA127"/>
                </a:solidFill>
              </a:rPr>
              <a:t>DBMS (Database Management System): </a:t>
            </a:r>
            <a:r>
              <a:rPr lang="en-US" sz="2800"/>
              <a:t>kumpulan  program yang digunakan user untuk me-management database (create, maintain)</a:t>
            </a:r>
          </a:p>
          <a:p>
            <a:pPr marL="542925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/>
              <a:t>• </a:t>
            </a:r>
            <a:r>
              <a:rPr lang="en-US" sz="2800" b="1">
                <a:solidFill>
                  <a:srgbClr val="FFA127"/>
                </a:solidFill>
              </a:rPr>
              <a:t>DBMS mencakup proses: </a:t>
            </a:r>
          </a:p>
          <a:p>
            <a:pPr marL="542925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/>
              <a:t>	– </a:t>
            </a:r>
            <a:r>
              <a:rPr lang="en-US" sz="2800">
                <a:solidFill>
                  <a:srgbClr val="CC3300"/>
                </a:solidFill>
              </a:rPr>
              <a:t>Defining :</a:t>
            </a:r>
            <a:r>
              <a:rPr lang="en-US" sz="2800"/>
              <a:t> database mendefiniskan tipe data, struktur</a:t>
            </a:r>
            <a:r>
              <a:rPr lang="id-ID" sz="2800"/>
              <a:t> </a:t>
            </a:r>
            <a:r>
              <a:rPr lang="en-US" sz="2800"/>
              <a:t>dan   batasan (constraint) dari data yang disimpan dalam  database.</a:t>
            </a:r>
          </a:p>
          <a:p>
            <a:pPr marL="542925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/>
              <a:t>	– </a:t>
            </a:r>
            <a:r>
              <a:rPr lang="en-US" sz="2800">
                <a:solidFill>
                  <a:srgbClr val="CC3300"/>
                </a:solidFill>
              </a:rPr>
              <a:t>Manipulating :</a:t>
            </a:r>
            <a:r>
              <a:rPr lang="en-US" sz="2800"/>
              <a:t> database mencakup berbagai fungsi dan query untuk</a:t>
            </a:r>
            <a:r>
              <a:rPr lang="id-ID"/>
              <a:t> </a:t>
            </a:r>
            <a:r>
              <a:rPr lang="en-US" sz="2800"/>
              <a:t>mendapatkan data yang dicari,</a:t>
            </a:r>
            <a:r>
              <a:rPr lang="id-ID" sz="2800"/>
              <a:t> </a:t>
            </a:r>
            <a:r>
              <a:rPr lang="en-US" sz="2800"/>
              <a:t>termasuk operasi insert, update dan delete serta dalam generate</a:t>
            </a:r>
            <a:r>
              <a:rPr lang="id-ID" sz="2800"/>
              <a:t> </a:t>
            </a:r>
            <a:r>
              <a:rPr lang="en-US" sz="2800"/>
              <a:t>report data. </a:t>
            </a:r>
          </a:p>
          <a:p>
            <a:pPr marL="542925" indent="-256032"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/>
              <a:t>	– </a:t>
            </a:r>
            <a:r>
              <a:rPr lang="en-US" sz="2800">
                <a:solidFill>
                  <a:srgbClr val="CC3300"/>
                </a:solidFill>
              </a:rPr>
              <a:t>Sharing :</a:t>
            </a:r>
            <a:r>
              <a:rPr lang="en-US" sz="2800"/>
              <a:t> database dapat diatur untuk dapat sharing multiple user dan program untuk mengakses </a:t>
            </a:r>
            <a:r>
              <a:rPr lang="id-ID" sz="2800"/>
              <a:t>d</a:t>
            </a:r>
            <a:r>
              <a:rPr lang="en-US" sz="2800"/>
              <a:t>atabase secara bersama-sama.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75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Sistem Basis Data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/>
          </a:bodyPr>
          <a:lstStyle/>
          <a:p>
            <a:pPr marL="447675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/>
              <a:t>Fungsi yang lebih penting dari DBMS</a:t>
            </a:r>
            <a:r>
              <a:rPr lang="id-ID" sz="2400"/>
              <a:t> </a:t>
            </a:r>
            <a:r>
              <a:rPr lang="en-US" sz="2400"/>
              <a:t>adalah proteksi dan maintain database dalam jangka panjang. </a:t>
            </a:r>
          </a:p>
          <a:p>
            <a:pPr marL="1008063" lvl="1" indent="-293688" eaLnBrk="1" fontAlgn="auto" hangingPunct="1">
              <a:spcBef>
                <a:spcPts val="324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/>
              <a:t>–</a:t>
            </a:r>
            <a:r>
              <a:rPr lang="id-ID"/>
              <a:t> </a:t>
            </a:r>
            <a:r>
              <a:rPr lang="en-US">
                <a:solidFill>
                  <a:schemeClr val="folHlink"/>
                </a:solidFill>
              </a:rPr>
              <a:t>Proteksi :</a:t>
            </a:r>
            <a:r>
              <a:rPr lang="en-US"/>
              <a:t> mengandung  system protection yang  menangani kondisi malfunction (crash) baik pada hardware ataupun software, juga mengandung security Protection yang menangani pengaksesan oleh user terlarang.  </a:t>
            </a:r>
          </a:p>
          <a:p>
            <a:pPr marL="447675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/>
              <a:t>    – </a:t>
            </a:r>
            <a:r>
              <a:rPr lang="en-US" sz="2400">
                <a:solidFill>
                  <a:schemeClr val="folHlink"/>
                </a:solidFill>
              </a:rPr>
              <a:t>Maintain :</a:t>
            </a:r>
            <a:r>
              <a:rPr lang="en-US" sz="2400"/>
              <a:t> mengandung sistem maintaining yang 	 selalu meningkatkan kebutuhan </a:t>
            </a:r>
            <a:r>
              <a:rPr lang="id-ID" sz="2400"/>
              <a:t>	</a:t>
            </a:r>
            <a:r>
              <a:rPr lang="en-US" sz="2400"/>
              <a:t>perubahan tiap waktu.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90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9D8-7A15-42E0-802A-51D028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/>
              <a:t>Tujuan Basis Data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052-6C6E-4C8F-B0FB-8916F676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3866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>
                <a:solidFill>
                  <a:srgbClr val="FFA127"/>
                </a:solidFill>
              </a:rPr>
              <a:t>Prinsip kerja Basis Data : </a:t>
            </a:r>
            <a:r>
              <a:rPr lang="en-US" sz="2000" b="1">
                <a:solidFill>
                  <a:srgbClr val="076633"/>
                </a:solidFill>
              </a:rPr>
              <a:t>Pengaturan data / arsip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>
                <a:solidFill>
                  <a:srgbClr val="FFA127"/>
                </a:solidFill>
              </a:rPr>
              <a:t>Tujuan Basis Data :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/>
              <a:t>	• Kemudahan dan kecepatan dalam pengambilan data (speed)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/>
              <a:t>	• Efisiensi ruang penyimpanan ( space)</a:t>
            </a:r>
            <a:r>
              <a:rPr lang="id-ID" sz="2000"/>
              <a:t>, m</a:t>
            </a:r>
            <a:r>
              <a:rPr lang="en-US" sz="2000"/>
              <a:t>engurangi / menghilangkan redudansi data</a:t>
            </a:r>
          </a:p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/>
              <a:t>	• Keakuratan (Accuracy)</a:t>
            </a:r>
            <a:r>
              <a:rPr lang="id-ID" sz="2000"/>
              <a:t>,</a:t>
            </a:r>
            <a:endParaRPr lang="en-US" sz="2000"/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id-ID" sz="1900"/>
              <a:t>	</a:t>
            </a:r>
            <a:r>
              <a:rPr lang="en-US" sz="1900"/>
              <a:t>Pembentukan kode &amp; relasi antar data berdasar aturan / batasan (constraint) tipe data, domain data, keunikan data, untuk menekan ketidakakuratan saat entry / penyimpanan data.</a:t>
            </a:r>
            <a:endParaRPr lang="id-ID" sz="1900"/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19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481E5-4F8C-445A-85C3-A548C87505C0}"/>
              </a:ext>
            </a:extLst>
          </p:cNvPr>
          <p:cNvCxnSpPr/>
          <p:nvPr/>
        </p:nvCxnSpPr>
        <p:spPr>
          <a:xfrm>
            <a:off x="964734" y="1682298"/>
            <a:ext cx="10293292" cy="0"/>
          </a:xfrm>
          <a:prstGeom prst="line">
            <a:avLst/>
          </a:prstGeom>
          <a:ln w="28575">
            <a:solidFill>
              <a:srgbClr val="FFA12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3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1267</Words>
  <Application>Microsoft Office PowerPoint</Application>
  <PresentationFormat>Widescreen</PresentationFormat>
  <Paragraphs>113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Aharoni</vt:lpstr>
      <vt:lpstr>Aller</vt:lpstr>
      <vt:lpstr>Arial</vt:lpstr>
      <vt:lpstr>Arial Narrow</vt:lpstr>
      <vt:lpstr>Calibri</vt:lpstr>
      <vt:lpstr>Calibri Light</vt:lpstr>
      <vt:lpstr>Wingdings</vt:lpstr>
      <vt:lpstr>Office Theme</vt:lpstr>
      <vt:lpstr>Definisi Sistem Basis Data</vt:lpstr>
      <vt:lpstr>Pendahuluan</vt:lpstr>
      <vt:lpstr>Pendahuluan</vt:lpstr>
      <vt:lpstr>Definisi</vt:lpstr>
      <vt:lpstr>Definisi</vt:lpstr>
      <vt:lpstr>Sistem Basis Data</vt:lpstr>
      <vt:lpstr>Sistem Basis Data</vt:lpstr>
      <vt:lpstr>Sistem Basis Data</vt:lpstr>
      <vt:lpstr>Tujuan Basis Data</vt:lpstr>
      <vt:lpstr>Tujuan Basis Data</vt:lpstr>
      <vt:lpstr>Komponen Basis Data</vt:lpstr>
      <vt:lpstr>Komponen Basis Data</vt:lpstr>
      <vt:lpstr>Bahasa Basis Data</vt:lpstr>
      <vt:lpstr>Bahasa Basis Data</vt:lpstr>
      <vt:lpstr>Bahasa Basis Data</vt:lpstr>
      <vt:lpstr>Database Manager</vt:lpstr>
      <vt:lpstr>Database Administrator</vt:lpstr>
      <vt:lpstr>Database User</vt:lpstr>
      <vt:lpstr>Database User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Hanafi Nasution</dc:creator>
  <cp:lastModifiedBy>Hanafi Nasution</cp:lastModifiedBy>
  <cp:revision>175</cp:revision>
  <dcterms:created xsi:type="dcterms:W3CDTF">2021-06-08T11:06:16Z</dcterms:created>
  <dcterms:modified xsi:type="dcterms:W3CDTF">2023-09-27T04:03:08Z</dcterms:modified>
</cp:coreProperties>
</file>